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1152" r:id="rId6"/>
    <p:sldId id="1153" r:id="rId7"/>
    <p:sldId id="1154" r:id="rId8"/>
    <p:sldId id="1155" r:id="rId9"/>
    <p:sldId id="1156" r:id="rId10"/>
    <p:sldId id="1157" r:id="rId11"/>
    <p:sldId id="1158" r:id="rId12"/>
    <p:sldId id="1159" r:id="rId13"/>
    <p:sldId id="1160" r:id="rId14"/>
    <p:sldId id="1161" r:id="rId15"/>
    <p:sldId id="1162" r:id="rId16"/>
    <p:sldId id="1163" r:id="rId17"/>
    <p:sldId id="1164" r:id="rId18"/>
    <p:sldId id="1165" r:id="rId19"/>
    <p:sldId id="1166" r:id="rId20"/>
    <p:sldId id="1167" r:id="rId21"/>
    <p:sldId id="1168" r:id="rId22"/>
    <p:sldId id="1169" r:id="rId23"/>
    <p:sldId id="117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70" d="100"/>
          <a:sy n="70" d="100"/>
        </p:scale>
        <p:origin x="-142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F4EB-67CF-434B-A205-EEFA6B39B9D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3DF09-847B-4636-A307-F0E19966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3DF09-847B-4636-A307-F0E19966F4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86000"/>
            <a:ext cx="8382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smtClean="0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315200" cy="2362200"/>
          </a:xfrm>
        </p:spPr>
        <p:txBody>
          <a:bodyPr/>
          <a:lstStyle/>
          <a:p>
            <a:pPr eaLnBrk="1" hangingPunct="1"/>
            <a:r>
              <a:rPr lang="en-US" u="sng" dirty="0" smtClean="0"/>
              <a:t>Section 10.4</a:t>
            </a:r>
          </a:p>
          <a:p>
            <a:pPr eaLnBrk="1" hangingPunct="1"/>
            <a:r>
              <a:rPr lang="en-US" dirty="0" smtClean="0"/>
              <a:t>Using Systems of Equations to Solve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454057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Castel and Gabriella are selling pies for a school fundraiser. Customers can buy apple pies and </a:t>
            </a:r>
            <a:r>
              <a:rPr lang="en-US" sz="2800" dirty="0" smtClean="0"/>
              <a:t>lemon meringue </a:t>
            </a:r>
            <a:r>
              <a:rPr lang="en-US" sz="2800" dirty="0"/>
              <a:t>pies. Castel sold 6 apple pies and 4 lemon meringue pies for a total of $80. Gabriella sold </a:t>
            </a:r>
            <a:r>
              <a:rPr lang="en-US" sz="2800" dirty="0" smtClean="0"/>
              <a:t>6 apple </a:t>
            </a:r>
            <a:r>
              <a:rPr lang="en-US" sz="2800" dirty="0"/>
              <a:t>pies and 5 lemon meringue pies for a total of $94. What is the cost each of one apple pie and </a:t>
            </a:r>
            <a:r>
              <a:rPr lang="en-US" sz="2800" dirty="0" smtClean="0"/>
              <a:t>one lemon </a:t>
            </a:r>
            <a:r>
              <a:rPr lang="en-US" sz="2800" dirty="0"/>
              <a:t>meringue pie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Example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05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Example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Marina had $24,500 to invest.  She divided the money into three different accounts. At the end of the year, she had made $1,300 in interest.  The annual yield on each of the three accounts was 4%, 5.5%, and 6%.  If the amount of money in the 4% account was four times the amount of money in the 5.5% account, how much had she placed in each account?</a:t>
            </a:r>
          </a:p>
        </p:txBody>
      </p:sp>
    </p:spTree>
    <p:extLst>
      <p:ext uri="{BB962C8B-B14F-4D97-AF65-F5344CB8AC3E}">
        <p14:creationId xmlns:p14="http://schemas.microsoft.com/office/powerpoint/2010/main" val="251250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Example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851" y="25146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 the equation of the parabola</a:t>
            </a:r>
            <a:r>
              <a:rPr lang="en-US" sz="2800" dirty="0" smtClean="0"/>
              <a:t>, y </a:t>
            </a:r>
            <a:r>
              <a:rPr lang="en-US" sz="2800" dirty="0"/>
              <a:t>= ax</a:t>
            </a:r>
            <a:r>
              <a:rPr lang="en-US" sz="2800" baseline="30000" dirty="0"/>
              <a:t>2</a:t>
            </a:r>
            <a:r>
              <a:rPr lang="en-US" sz="2800" dirty="0"/>
              <a:t> + </a:t>
            </a:r>
            <a:r>
              <a:rPr lang="en-US" sz="2800" dirty="0" err="1"/>
              <a:t>bx</a:t>
            </a:r>
            <a:r>
              <a:rPr lang="en-US" sz="2800" dirty="0"/>
              <a:t> + c, that passes through the following three points: </a:t>
            </a:r>
            <a:br>
              <a:rPr lang="en-US" sz="2800" dirty="0"/>
            </a:br>
            <a:r>
              <a:rPr lang="en-US" sz="2800" dirty="0"/>
              <a:t>(-2, 40), (1, 7), (3, 15).</a:t>
            </a:r>
          </a:p>
        </p:txBody>
      </p:sp>
    </p:spTree>
    <p:extLst>
      <p:ext uri="{BB962C8B-B14F-4D97-AF65-F5344CB8AC3E}">
        <p14:creationId xmlns:p14="http://schemas.microsoft.com/office/powerpoint/2010/main" val="2098296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school that </a:t>
            </a:r>
            <a:r>
              <a:rPr lang="en-US" sz="2800" dirty="0" err="1"/>
              <a:t>Imani</a:t>
            </a:r>
            <a:r>
              <a:rPr lang="en-US" sz="2800" dirty="0"/>
              <a:t> goes to is selling tickets to the annual dance competition. On the first day of</a:t>
            </a:r>
          </a:p>
          <a:p>
            <a:r>
              <a:rPr lang="en-US" sz="2800" dirty="0"/>
              <a:t>ticket sales the school sold 3 senior citizen tickets and 3 child tickets for a total of $69. The school </a:t>
            </a:r>
            <a:r>
              <a:rPr lang="en-US" sz="2800" dirty="0" smtClean="0"/>
              <a:t>took in </a:t>
            </a:r>
            <a:r>
              <a:rPr lang="en-US" sz="2800" dirty="0"/>
              <a:t>$91 on the second day by selling 5 senior citizen tickets and 3 child tickets. What is the price each </a:t>
            </a:r>
            <a:r>
              <a:rPr lang="en-US" sz="2800" dirty="0" smtClean="0"/>
              <a:t>of one </a:t>
            </a:r>
            <a:r>
              <a:rPr lang="en-US" sz="2800" dirty="0"/>
              <a:t>senior citizen ticket and one child ticket?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5410200"/>
            <a:ext cx="3894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senior citizen ticket: $</a:t>
            </a:r>
            <a:r>
              <a:rPr lang="en-US" b="1" dirty="0" smtClean="0">
                <a:solidFill>
                  <a:srgbClr val="FF0000"/>
                </a:solidFill>
              </a:rPr>
              <a:t>11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child </a:t>
            </a:r>
            <a:r>
              <a:rPr lang="en-US" b="1" dirty="0">
                <a:solidFill>
                  <a:srgbClr val="FF0000"/>
                </a:solidFill>
              </a:rPr>
              <a:t>ticket: $12</a:t>
            </a:r>
          </a:p>
        </p:txBody>
      </p:sp>
    </p:spTree>
    <p:extLst>
      <p:ext uri="{BB962C8B-B14F-4D97-AF65-F5344CB8AC3E}">
        <p14:creationId xmlns:p14="http://schemas.microsoft.com/office/powerpoint/2010/main" val="28836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146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plane traveled 580 miles to Ankara and back. The trip there was with the wind. It took 5 hours. The</a:t>
            </a:r>
          </a:p>
          <a:p>
            <a:r>
              <a:rPr lang="en-US" sz="2800" dirty="0"/>
              <a:t>trip back was into the wind. The trip back took 10 hours. Find the speed of the plane in still air and the</a:t>
            </a:r>
          </a:p>
          <a:p>
            <a:r>
              <a:rPr lang="en-US" sz="2800" dirty="0"/>
              <a:t>speed of the wind.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4776757"/>
            <a:ext cx="2137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plane: 87 </a:t>
            </a:r>
            <a:r>
              <a:rPr lang="de-DE" dirty="0" smtClean="0">
                <a:solidFill>
                  <a:srgbClr val="FF0000"/>
                </a:solidFill>
              </a:rPr>
              <a:t>mph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wind</a:t>
            </a:r>
            <a:r>
              <a:rPr lang="de-DE" dirty="0">
                <a:solidFill>
                  <a:srgbClr val="FF0000"/>
                </a:solidFill>
              </a:rPr>
              <a:t>: 29 mph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959" y="9906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25682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Amanda and </a:t>
            </a:r>
            <a:r>
              <a:rPr lang="en-US" sz="2800" dirty="0" err="1"/>
              <a:t>Ndiba</a:t>
            </a:r>
            <a:r>
              <a:rPr lang="en-US" sz="2800" dirty="0"/>
              <a:t> are selling flower bulbs for a school fundraiser. Customers can buy packages of</a:t>
            </a:r>
          </a:p>
          <a:p>
            <a:r>
              <a:rPr lang="en-US" sz="2800" dirty="0"/>
              <a:t>tulip bulbs and bags of daffodil bulbs. Amanda sold 6 packages of tulip bulbs and 12 bags of daffodil</a:t>
            </a:r>
          </a:p>
          <a:p>
            <a:r>
              <a:rPr lang="en-US" sz="2800" dirty="0"/>
              <a:t>bulbs for a total of $198. </a:t>
            </a:r>
            <a:r>
              <a:rPr lang="en-US" sz="2800" dirty="0" err="1"/>
              <a:t>Ndiba</a:t>
            </a:r>
            <a:r>
              <a:rPr lang="en-US" sz="2800" dirty="0"/>
              <a:t> sold 7 packages of tulip bulbs and 6 bags of daffodil bulbs for a total of</a:t>
            </a:r>
          </a:p>
          <a:p>
            <a:r>
              <a:rPr lang="en-US" sz="2800" dirty="0"/>
              <a:t>$127. Find the cost each of one package of tulips bulbs and one bag of daffodil bulbs.</a:t>
            </a:r>
          </a:p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486400"/>
            <a:ext cx="3831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package </a:t>
            </a:r>
            <a:r>
              <a:rPr lang="en-US" dirty="0">
                <a:solidFill>
                  <a:srgbClr val="FF0000"/>
                </a:solidFill>
              </a:rPr>
              <a:t>of tulips bulbs: </a:t>
            </a:r>
            <a:r>
              <a:rPr lang="en-US" dirty="0" smtClean="0">
                <a:solidFill>
                  <a:srgbClr val="FF0000"/>
                </a:solidFill>
              </a:rPr>
              <a:t>$7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bag </a:t>
            </a:r>
            <a:r>
              <a:rPr lang="en-US" dirty="0">
                <a:solidFill>
                  <a:srgbClr val="FF0000"/>
                </a:solidFill>
              </a:rPr>
              <a:t>of daffodil bulbs: $13</a:t>
            </a:r>
          </a:p>
        </p:txBody>
      </p:sp>
    </p:spTree>
    <p:extLst>
      <p:ext uri="{BB962C8B-B14F-4D97-AF65-F5344CB8AC3E}">
        <p14:creationId xmlns:p14="http://schemas.microsoft.com/office/powerpoint/2010/main" val="5183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959" y="1161871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Monica invests a total of $14,250 into two companies that pay 4.5% and 5% interest in dividends each year. At the end of the year Monica receives dividend checks totaling $690.25.  Determine the amount of money Monica invested into each company.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1054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$9800 at 5%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$4450 at 4.5%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5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959" y="10668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8767" y="2209800"/>
                <a:ext cx="82296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The currents running through an electrical system are given by the following systems of equations. (measured in amps)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=0.425</m:t>
                      </m:r>
                    </m:oMath>
                  </m:oMathPara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=2.225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5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=3.775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67" y="2209800"/>
                <a:ext cx="8229600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1481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0" y="5405735"/>
                <a:ext cx="6584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=0.375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𝑎𝑚𝑝𝑠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=0.4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𝑎𝑚𝑝𝑠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=0.75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𝑎𝑚𝑝𝑠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405735"/>
                <a:ext cx="658449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25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0980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Arcadium</a:t>
            </a:r>
            <a:r>
              <a:rPr lang="en-US" sz="2800" dirty="0"/>
              <a:t> arcade in Lynchburg, Tennessee uses 3 different colored tokens for their game machines.  For $20 you can purchase any of the following mixtures of tokens:  14 gold, 20 silver, and 24 </a:t>
            </a:r>
            <a:r>
              <a:rPr lang="en-US" sz="2800" dirty="0" err="1" smtClean="0"/>
              <a:t>bronze;OR</a:t>
            </a:r>
            <a:r>
              <a:rPr lang="en-US" sz="2800" dirty="0" smtClean="0"/>
              <a:t>, </a:t>
            </a:r>
            <a:r>
              <a:rPr lang="en-US" sz="2800" dirty="0"/>
              <a:t>20 gold, 15 silver, and 19 bronze; OR, 30 gold, 5 silver, and 13 bronze.  What is the monetary value of each token?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6959" y="10668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5486400"/>
                <a:ext cx="66272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𝐺𝑜𝑙𝑑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𝑎𝑟𝑒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$.50,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𝑆𝑖𝑙𝑣𝑒𝑟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𝑎𝑟𝑒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$.35,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𝐵𝑟𝑜𝑛𝑧𝑒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𝑎𝑟𝑒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$.25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86400"/>
                <a:ext cx="662726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75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9937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Last Tuesday, Regal Cinemas sold a total of 8500 movie tickets.  Proceeds </a:t>
            </a:r>
            <a:r>
              <a:rPr lang="en-US" sz="2800" dirty="0" smtClean="0"/>
              <a:t>totaled $64,600</a:t>
            </a:r>
            <a:r>
              <a:rPr lang="en-US" sz="2800" dirty="0"/>
              <a:t>.  Tickets can be bought in one of 3 ways:  a matinee admission costs $5, student admission is $6 all day, and regular admissions are $8.50.  How many of each type of ticket was sold if twice as many student tickets were sold as matinee tickets?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6959" y="10668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097" y="5219202"/>
                <a:ext cx="619009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𝑀𝑎𝑡𝑖𝑛𝑒𝑒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:900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𝑡𝑖𝑐𝑘𝑒𝑡𝑠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𝑆𝑡𝑢𝑑𝑒𝑛𝑡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:1800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𝑡𝑖𝑐𝑘𝑒𝑡𝑠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𝑅𝑒𝑔𝑢𝑙𝑎𝑟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:5800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𝑡𝑖𝑐𝑘𝑒𝑡𝑠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97" y="5219202"/>
                <a:ext cx="6190092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1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83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076" y="1295400"/>
            <a:ext cx="68018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438400"/>
            <a:ext cx="861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we will set up and solve problems involving two or three unknown quantities. Although you may be able to “reason” your way to a correct solution, </a:t>
            </a:r>
            <a:r>
              <a:rPr lang="en-US" sz="2800" b="1" u="sng" dirty="0" smtClean="0">
                <a:solidFill>
                  <a:srgbClr val="FF0000"/>
                </a:solidFill>
              </a:rPr>
              <a:t>you will be required to set up algebraic equations </a:t>
            </a:r>
            <a:r>
              <a:rPr lang="en-US" sz="2800" dirty="0" smtClean="0"/>
              <a:t>to represent each situation.</a:t>
            </a:r>
          </a:p>
          <a:p>
            <a:endParaRPr lang="en-US" sz="2800" dirty="0"/>
          </a:p>
          <a:p>
            <a:r>
              <a:rPr lang="en-US" sz="2800" dirty="0" smtClean="0"/>
              <a:t>Here are some suggestions to help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1526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2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Homer has three investments totaling $110,000. These investments earn interest at 4%, 6%, and 8% respectively. Homer's total income from these investments is $7200. The income from the 8% investment exceeds the total income from the other two investments by $800. Find how much Homer has invested at 4%.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6959" y="10668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Skill Check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5484391"/>
                <a:ext cx="63386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$20,000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4%, $40,000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6%, $50,000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84391"/>
                <a:ext cx="6338658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7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076" y="1295400"/>
            <a:ext cx="68018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Determine the unknown values in the problem and assign each a variable.  A picture or diagram may be helpful.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7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076" y="1295400"/>
            <a:ext cx="68018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99144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Determine the unknown values in the problem and assign each a variable.  A picture or diagram may be helpful.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Write equations relating the unknown quantities.  These may be well-known equations.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7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076" y="1295400"/>
            <a:ext cx="68018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99144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Determine the unknown values in the problem and assign each a variable.  A picture or diagram may be helpful.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Write equations relating the unknown quantities.  These may be well-known equations.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Solve the resulting system of equations.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5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076" y="1295400"/>
            <a:ext cx="68018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99144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Determine the unknown values in the problem and assign each a variable.  A picture or diagram may be helpful.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Write equations relating the unknown quantities.  These may be well-known equations.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Solve the resulting system of equations.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Check the reasonableness of the solutions.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1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Example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7" y="2530257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school that Lisa is going to is selling tickets to the annual talent show. On the first day of ticket sales the school sold 4 senior citizen tickets and 5 student tickets for a total of $102.  The school took in $126 on the second day by selling 7 senior citizen tickets and 5 student tickets.  Determine the price of each ticket.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356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427744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Joseph invests $3000 into two accounts that pay simple interest. The first account pays 6% interest while the second account pays 8% interest. At the end of one year Joseph earns a total of $229 in interest.  Determine how much money Joseph invested into each account.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Example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83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451318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Flying with the wind a plane went 183 km/h. Flying into the same wind the plane only went 141 km/h.</a:t>
            </a:r>
          </a:p>
          <a:p>
            <a:r>
              <a:rPr lang="en-US" sz="2800" dirty="0"/>
              <a:t>Find the speed of the plane in still air and the speed of the wind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06959" y="1143000"/>
            <a:ext cx="69301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Systems of Equations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Example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051564"/>
      </p:ext>
    </p:extLst>
  </p:cSld>
  <p:clrMapOvr>
    <a:masterClrMapping/>
  </p:clrMapOvr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61BEC86-DEB6-45BD-AF6E-8AE6F718A479}">
  <ds:schemaRefs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3680</TotalTime>
  <Words>1122</Words>
  <Application>Microsoft Office PowerPoint</Application>
  <PresentationFormat>On-screen Show (4:3)</PresentationFormat>
  <Paragraphs>89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Schrampfer, Kurt</cp:lastModifiedBy>
  <cp:revision>521</cp:revision>
  <cp:lastPrinted>2009-03-09T19:30:18Z</cp:lastPrinted>
  <dcterms:created xsi:type="dcterms:W3CDTF">2009-04-30T13:56:20Z</dcterms:created>
  <dcterms:modified xsi:type="dcterms:W3CDTF">2013-03-07T17:12:47Z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-118902926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